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B8497-7E62-BA41-82D3-6011478327D7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3F7F1-22DF-5F47-A915-1F33A34FD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7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Paraphrasing</a:t>
            </a:r>
            <a:r>
              <a:rPr lang="en-US" baseline="0" dirty="0" smtClean="0"/>
              <a:t> is essential so that you are not cluttering your essay up with quotations.</a:t>
            </a:r>
          </a:p>
          <a:p>
            <a:endParaRPr lang="en-US" dirty="0" smtClean="0"/>
          </a:p>
          <a:p>
            <a:r>
              <a:rPr lang="en-US" dirty="0" smtClean="0"/>
              <a:t>Whenever you paraphrase, remember these two points:</a:t>
            </a:r>
          </a:p>
          <a:p>
            <a:r>
              <a:rPr lang="en-US" dirty="0" smtClean="0"/>
              <a:t>You must provide a reference.</a:t>
            </a:r>
          </a:p>
          <a:p>
            <a:r>
              <a:rPr lang="en-US" dirty="0" smtClean="0"/>
              <a:t>The paraphrase must be entirely in your own words. You must do more than merely substitute phrases here and there. You must also completely alter the sentence structure.</a:t>
            </a:r>
          </a:p>
          <a:p>
            <a:r>
              <a:rPr lang="en-US" dirty="0" smtClean="0"/>
              <a:t>It can be difficult to find new words for an idea that is already well expressed. </a:t>
            </a:r>
          </a:p>
          <a:p>
            <a:endParaRPr lang="en-US" dirty="0" smtClean="0"/>
          </a:p>
          <a:p>
            <a:r>
              <a:rPr lang="en-US" dirty="0" smtClean="0"/>
              <a:t>The following strategy will make the job of paraphrasing a lot easier:</a:t>
            </a:r>
          </a:p>
          <a:p>
            <a:r>
              <a:rPr lang="en-US" dirty="0" smtClean="0"/>
              <a:t>When you are at the note-taking stage, and you come across a passage that may be useful for your essay, do not copy the passage verbatim unless you think you will want to quote it.</a:t>
            </a:r>
          </a:p>
          <a:p>
            <a:r>
              <a:rPr lang="en-US" dirty="0" smtClean="0"/>
              <a:t>If you think you will want to paraphrase the passage, make a note only of the author's basic point. You don't even need to use full sentences.</a:t>
            </a:r>
          </a:p>
          <a:p>
            <a:r>
              <a:rPr lang="en-US" dirty="0" smtClean="0"/>
              <a:t>In your note, you should already be translating the language of the original into your own words. What matters is that you capture the original idea.</a:t>
            </a:r>
          </a:p>
          <a:p>
            <a:r>
              <a:rPr lang="en-US" dirty="0" smtClean="0"/>
              <a:t>Make sure to include the page number of the original passage so that you can make a proper reference later 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85D82-51C6-A741-9997-EEBDC94DC4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88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 quoting a passage from one of your sources if any of the following conditions holds:</a:t>
            </a:r>
          </a:p>
          <a:p>
            <a:r>
              <a:rPr lang="en-US" dirty="0" smtClean="0"/>
              <a:t>The language of the passage is particularly elegant or powerful or memorable.</a:t>
            </a:r>
          </a:p>
          <a:p>
            <a:r>
              <a:rPr lang="en-US" dirty="0" smtClean="0"/>
              <a:t>You wish to confirm the credibility of your argument by enlisting the support of an authority on your topic.</a:t>
            </a:r>
          </a:p>
          <a:p>
            <a:r>
              <a:rPr lang="en-US" dirty="0" smtClean="0"/>
              <a:t>The passage is worthy of further analysis.</a:t>
            </a:r>
          </a:p>
          <a:p>
            <a:r>
              <a:rPr lang="en-US" dirty="0" smtClean="0"/>
              <a:t>You wish to argue with someone else's position in considerable detail.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85D82-51C6-A741-9997-EEBDC94DC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9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3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1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71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7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77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12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1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8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6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0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E9BAA-7699-1743-AB86-60EAE18E6ED8}" type="datetimeFigureOut">
              <a:rPr lang="en-US" smtClean="0"/>
              <a:t>20/07/12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F6F3F-52B7-824E-8B31-0C2935BAA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9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- Paraphrasing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313613" cy="5359400"/>
          </a:xfrm>
        </p:spPr>
        <p:txBody>
          <a:bodyPr>
            <a:normAutofit/>
          </a:bodyPr>
          <a:lstStyle/>
          <a:p>
            <a:r>
              <a:rPr lang="en-US" dirty="0" smtClean="0"/>
              <a:t>Paraphrasing – expressing someone else’s ideas in your own language</a:t>
            </a:r>
          </a:p>
          <a:p>
            <a:r>
              <a:rPr lang="en-US" dirty="0" err="1" smtClean="0"/>
              <a:t>Summarising</a:t>
            </a:r>
            <a:r>
              <a:rPr lang="en-US" dirty="0" smtClean="0"/>
              <a:t> – to include the main points only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twentyfirstcenturypoetics.blogspot.com</a:t>
            </a:r>
            <a:endParaRPr lang="en-US" sz="1600" dirty="0"/>
          </a:p>
        </p:txBody>
      </p:sp>
      <p:pic>
        <p:nvPicPr>
          <p:cNvPr id="4" name="Picture 3" descr="paraphr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68613"/>
            <a:ext cx="413385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7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-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Too much quotation leaves no room for your ideas!</a:t>
            </a:r>
          </a:p>
          <a:p>
            <a:pPr>
              <a:buFont typeface="Courier New"/>
              <a:buChar char="o"/>
            </a:pPr>
            <a:r>
              <a:rPr lang="en-US" b="1" dirty="0" smtClean="0"/>
              <a:t>Consider introducing the quotation within the text with a full sentence paraphrasing rather than a short introduction.</a:t>
            </a:r>
          </a:p>
          <a:p>
            <a:pPr>
              <a:buFont typeface="Courier New"/>
              <a:buChar char="o"/>
            </a:pPr>
            <a:r>
              <a:rPr lang="en-US" b="1" dirty="0" smtClean="0"/>
              <a:t>Make sure you identify the source of the quotation in brackets afterwards.</a:t>
            </a:r>
          </a:p>
          <a:p>
            <a:pPr marL="0" indent="0">
              <a:buNone/>
            </a:pPr>
            <a:r>
              <a:rPr lang="en-US" b="1" i="1" dirty="0" smtClean="0"/>
              <a:t>argues </a:t>
            </a:r>
            <a:r>
              <a:rPr lang="en-US" b="1" i="1" dirty="0"/>
              <a:t>writes points out concludes comments notes maintains suggests insists observes counters asserts states claims demonstrates says explains </a:t>
            </a:r>
            <a:r>
              <a:rPr lang="en-US" b="1" i="1" dirty="0" smtClean="0"/>
              <a:t>reveals……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12772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Macintosh PowerPoint</Application>
  <PresentationFormat>On-screen Show (4:3)</PresentationFormat>
  <Paragraphs>34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Organisation - Paraphrasing</vt:lpstr>
      <vt:lpstr>Organisation - Quotations</vt:lpstr>
    </vt:vector>
  </TitlesOfParts>
  <Company>PLC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- Paraphrasing</dc:title>
  <dc:creator>glynch</dc:creator>
  <cp:lastModifiedBy>glynch</cp:lastModifiedBy>
  <cp:revision>1</cp:revision>
  <dcterms:created xsi:type="dcterms:W3CDTF">2012-07-20T00:28:45Z</dcterms:created>
  <dcterms:modified xsi:type="dcterms:W3CDTF">2012-07-20T00:29:25Z</dcterms:modified>
</cp:coreProperties>
</file>